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sldIdLst>
    <p:sldId id="256" r:id="rId2"/>
    <p:sldId id="305" r:id="rId3"/>
    <p:sldId id="308" r:id="rId4"/>
    <p:sldId id="300" r:id="rId5"/>
    <p:sldId id="301" r:id="rId6"/>
    <p:sldId id="302" r:id="rId7"/>
    <p:sldId id="303" r:id="rId8"/>
    <p:sldId id="304" r:id="rId9"/>
    <p:sldId id="307" r:id="rId10"/>
    <p:sldId id="280" r:id="rId11"/>
    <p:sldId id="282" r:id="rId12"/>
    <p:sldId id="273" r:id="rId13"/>
    <p:sldId id="286" r:id="rId14"/>
    <p:sldId id="290" r:id="rId15"/>
    <p:sldId id="291" r:id="rId16"/>
    <p:sldId id="296" r:id="rId17"/>
    <p:sldId id="297" r:id="rId18"/>
    <p:sldId id="298" r:id="rId19"/>
    <p:sldId id="299" r:id="rId20"/>
    <p:sldId id="293"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94660"/>
  </p:normalViewPr>
  <p:slideViewPr>
    <p:cSldViewPr snapToGrid="0">
      <p:cViewPr varScale="1">
        <p:scale>
          <a:sx n="84" d="100"/>
          <a:sy n="84"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CCBE378-51FF-487F-973C-F1C91AB41D65}" type="datetimeFigureOut">
              <a:rPr lang="en-US" smtClean="0"/>
              <a:t>8/14/2017</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5188CFA-F242-4C2A-A74F-165233AC2074}" type="slidenum">
              <a:rPr lang="en-US" smtClean="0"/>
              <a:t>‹#›</a:t>
            </a:fld>
            <a:endParaRPr lang="en-US"/>
          </a:p>
        </p:txBody>
      </p:sp>
    </p:spTree>
    <p:extLst>
      <p:ext uri="{BB962C8B-B14F-4D97-AF65-F5344CB8AC3E}">
        <p14:creationId xmlns:p14="http://schemas.microsoft.com/office/powerpoint/2010/main" val="318001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a:t>
            </a:r>
            <a:r>
              <a:rPr lang="en-US" baseline="0" dirty="0" smtClean="0"/>
              <a:t> System policies to add recent changes:</a:t>
            </a:r>
            <a:endParaRPr lang="en-US" dirty="0" smtClean="0"/>
          </a:p>
          <a:p>
            <a:r>
              <a:rPr lang="en-US" dirty="0" smtClean="0"/>
              <a:t>*CCL</a:t>
            </a:r>
            <a:r>
              <a:rPr lang="en-US" baseline="0" dirty="0" smtClean="0"/>
              <a:t> possess a handgun in a publicly owned and maintained parking lot if the licensee is carrying a concealed handgun in his or her motor vehicle or has left the handgun in his or her locked and unattended motor vehicle.</a:t>
            </a:r>
          </a:p>
          <a:p>
            <a:r>
              <a:rPr lang="en-US" baseline="0" dirty="0" smtClean="0"/>
              <a:t>*After 9/1/17, Arkansas residents who possess CCL and obtain additional training may possess a concealed handgun in certain locations on campus.</a:t>
            </a:r>
            <a:endParaRPr lang="en-US" dirty="0"/>
          </a:p>
        </p:txBody>
      </p:sp>
      <p:sp>
        <p:nvSpPr>
          <p:cNvPr id="4" name="Slide Number Placeholder 3"/>
          <p:cNvSpPr>
            <a:spLocks noGrp="1"/>
          </p:cNvSpPr>
          <p:nvPr>
            <p:ph type="sldNum" sz="quarter" idx="10"/>
          </p:nvPr>
        </p:nvSpPr>
        <p:spPr/>
        <p:txBody>
          <a:bodyPr/>
          <a:lstStyle/>
          <a:p>
            <a:fld id="{95188CFA-F242-4C2A-A74F-165233AC2074}" type="slidenum">
              <a:rPr lang="en-US" smtClean="0"/>
              <a:t>10</a:t>
            </a:fld>
            <a:endParaRPr lang="en-US"/>
          </a:p>
        </p:txBody>
      </p:sp>
    </p:spTree>
    <p:extLst>
      <p:ext uri="{BB962C8B-B14F-4D97-AF65-F5344CB8AC3E}">
        <p14:creationId xmlns:p14="http://schemas.microsoft.com/office/powerpoint/2010/main" val="255410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fontAlgn="base">
              <a:buNone/>
            </a:pPr>
            <a:r>
              <a:rPr lang="en-US" b="1" dirty="0" smtClean="0">
                <a:effectLst/>
              </a:rPr>
              <a:t>Are faculty and staff required to carry a concealed handgun on campus?  </a:t>
            </a:r>
            <a:r>
              <a:rPr lang="en-US" dirty="0" smtClean="0">
                <a:effectLst/>
              </a:rPr>
              <a:t>No. </a:t>
            </a:r>
          </a:p>
          <a:p>
            <a:endParaRPr lang="en-US" dirty="0"/>
          </a:p>
        </p:txBody>
      </p:sp>
      <p:sp>
        <p:nvSpPr>
          <p:cNvPr id="4" name="Slide Number Placeholder 3"/>
          <p:cNvSpPr>
            <a:spLocks noGrp="1"/>
          </p:cNvSpPr>
          <p:nvPr>
            <p:ph type="sldNum" sz="quarter" idx="10"/>
          </p:nvPr>
        </p:nvSpPr>
        <p:spPr/>
        <p:txBody>
          <a:bodyPr/>
          <a:lstStyle/>
          <a:p>
            <a:fld id="{95188CFA-F242-4C2A-A74F-165233AC2074}" type="slidenum">
              <a:rPr lang="en-US" smtClean="0"/>
              <a:t>14</a:t>
            </a:fld>
            <a:endParaRPr lang="en-US"/>
          </a:p>
        </p:txBody>
      </p:sp>
    </p:spTree>
    <p:extLst>
      <p:ext uri="{BB962C8B-B14F-4D97-AF65-F5344CB8AC3E}">
        <p14:creationId xmlns:p14="http://schemas.microsoft.com/office/powerpoint/2010/main" val="24973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about state vehicle.  “His or her” mean ownership of vehicle or possession of vehicle.</a:t>
            </a:r>
            <a:endParaRPr lang="en-US" dirty="0"/>
          </a:p>
        </p:txBody>
      </p:sp>
      <p:sp>
        <p:nvSpPr>
          <p:cNvPr id="4" name="Slide Number Placeholder 3"/>
          <p:cNvSpPr>
            <a:spLocks noGrp="1"/>
          </p:cNvSpPr>
          <p:nvPr>
            <p:ph type="sldNum" sz="quarter" idx="10"/>
          </p:nvPr>
        </p:nvSpPr>
        <p:spPr/>
        <p:txBody>
          <a:bodyPr/>
          <a:lstStyle/>
          <a:p>
            <a:fld id="{95188CFA-F242-4C2A-A74F-165233AC2074}" type="slidenum">
              <a:rPr lang="en-US" smtClean="0"/>
              <a:t>15</a:t>
            </a:fld>
            <a:endParaRPr lang="en-US"/>
          </a:p>
        </p:txBody>
      </p:sp>
    </p:spTree>
    <p:extLst>
      <p:ext uri="{BB962C8B-B14F-4D97-AF65-F5344CB8AC3E}">
        <p14:creationId xmlns:p14="http://schemas.microsoft.com/office/powerpoint/2010/main" val="56090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ea typeface="Times New Roman" panose="02020603050405020304" pitchFamily="18" charset="0"/>
              </a:rPr>
              <a:t>A “collegiate </a:t>
            </a:r>
            <a:r>
              <a:rPr lang="en-US" dirty="0" smtClean="0">
                <a:effectLst/>
                <a:latin typeface="Arial" panose="020B0604020202020204" pitchFamily="34" charset="0"/>
                <a:ea typeface="Times New Roman" panose="02020603050405020304" pitchFamily="18" charset="0"/>
              </a:rPr>
              <a:t>athletic event” is a sporting or athletic contest, event, or practice of an individual or team in which one or more individuals or a team sponsored by, funded by, represented by, or associated with a public or private university, college, or community college competes against themselves or another individual or team</a:t>
            </a:r>
            <a:r>
              <a:rPr lang="en-US" baseline="0" dirty="0" smtClean="0">
                <a:effectLst/>
                <a:latin typeface="Arial" panose="020B0604020202020204" pitchFamily="34" charset="0"/>
                <a:ea typeface="Times New Roman" panose="02020603050405020304" pitchFamily="18" charset="0"/>
              </a:rPr>
              <a:t> (includes intermural).  Upon approval of the security plan, the institution shall post a notice at all firearm sensitive areas that possession of a concealed handgun is prohibited.</a:t>
            </a:r>
            <a:endParaRPr lang="en-US" dirty="0" smtClean="0">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5188CFA-F242-4C2A-A74F-165233AC2074}" type="slidenum">
              <a:rPr lang="en-US" smtClean="0"/>
              <a:t>16</a:t>
            </a:fld>
            <a:endParaRPr lang="en-US"/>
          </a:p>
        </p:txBody>
      </p:sp>
    </p:spTree>
    <p:extLst>
      <p:ext uri="{BB962C8B-B14F-4D97-AF65-F5344CB8AC3E}">
        <p14:creationId xmlns:p14="http://schemas.microsoft.com/office/powerpoint/2010/main" val="63968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349717370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205927702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35483514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206353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72662435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370206028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168148828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279957099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91942710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374538623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4699786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Univers 57 Condensed" panose="020B060602020206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121695108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164044896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23534766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425812684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263864431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t>‹#›</a:t>
            </a:fld>
            <a:endParaRPr lang="en-US" dirty="0"/>
          </a:p>
        </p:txBody>
      </p:sp>
    </p:spTree>
    <p:extLst>
      <p:ext uri="{BB962C8B-B14F-4D97-AF65-F5344CB8AC3E}">
        <p14:creationId xmlns:p14="http://schemas.microsoft.com/office/powerpoint/2010/main" val="72004675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A492DEB-383E-4A87-81AF-0F21BC26DBCF}" type="datetimeFigureOut">
              <a:rPr lang="en-US" smtClean="0"/>
              <a:t>8/14/2017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2CE2B1-7FEA-445B-9562-8C4D753FDE81}" type="slidenum">
              <a:rPr lang="en-US" smtClean="0"/>
              <a:t>‹#›</a:t>
            </a:fld>
            <a:endParaRPr lang="en-US" dirty="0"/>
          </a:p>
        </p:txBody>
      </p:sp>
    </p:spTree>
    <p:extLst>
      <p:ext uri="{BB962C8B-B14F-4D97-AF65-F5344CB8AC3E}">
        <p14:creationId xmlns:p14="http://schemas.microsoft.com/office/powerpoint/2010/main" val="27335306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lcooper@astate.edu" TargetMode="External"/><Relationship Id="rId2" Type="http://schemas.openxmlformats.org/officeDocument/2006/relationships/hyperlink" Target="mailto:csimpson@astate.edu" TargetMode="External"/><Relationship Id="rId1" Type="http://schemas.openxmlformats.org/officeDocument/2006/relationships/slideLayout" Target="../slideLayouts/slideLayout2.xml"/><Relationship Id="rId5" Type="http://schemas.openxmlformats.org/officeDocument/2006/relationships/hyperlink" Target="mailto:slott@astate.edu" TargetMode="External"/><Relationship Id="rId4" Type="http://schemas.openxmlformats.org/officeDocument/2006/relationships/hyperlink" Target="mailto:aholt@astate.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6256208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82181" y="526604"/>
            <a:ext cx="10353675" cy="1311611"/>
          </a:xfrm>
        </p:spPr>
        <p:txBody>
          <a:bodyPr/>
          <a:lstStyle/>
          <a:p>
            <a:r>
              <a:rPr lang="en-US" dirty="0" smtClean="0"/>
              <a:t>Concealed Carry </a:t>
            </a:r>
            <a:r>
              <a:rPr lang="en-US" dirty="0" smtClean="0"/>
              <a:t>on Campus</a:t>
            </a:r>
            <a:endParaRPr lang="en-US" dirty="0"/>
          </a:p>
        </p:txBody>
      </p:sp>
      <p:sp>
        <p:nvSpPr>
          <p:cNvPr id="5" name="Text Placeholder 4"/>
          <p:cNvSpPr>
            <a:spLocks noGrp="1"/>
          </p:cNvSpPr>
          <p:nvPr>
            <p:ph type="body" idx="4294967295"/>
          </p:nvPr>
        </p:nvSpPr>
        <p:spPr>
          <a:xfrm>
            <a:off x="882181" y="3295135"/>
            <a:ext cx="4875213" cy="1499287"/>
          </a:xfrm>
        </p:spPr>
        <p:txBody>
          <a:bodyPr>
            <a:normAutofit/>
          </a:bodyPr>
          <a:lstStyle/>
          <a:p>
            <a:r>
              <a:rPr lang="en-US" sz="2800" dirty="0" smtClean="0"/>
              <a:t>Act 1078 of 2015</a:t>
            </a:r>
            <a:endParaRPr lang="en-US" sz="2800" dirty="0"/>
          </a:p>
        </p:txBody>
      </p:sp>
      <p:sp>
        <p:nvSpPr>
          <p:cNvPr id="7" name="Text Placeholder 6"/>
          <p:cNvSpPr>
            <a:spLocks noGrp="1"/>
          </p:cNvSpPr>
          <p:nvPr>
            <p:ph type="body" sz="quarter" idx="4294967295"/>
          </p:nvPr>
        </p:nvSpPr>
        <p:spPr>
          <a:xfrm>
            <a:off x="6923610" y="3293692"/>
            <a:ext cx="4895850" cy="751086"/>
          </a:xfrm>
        </p:spPr>
        <p:txBody>
          <a:bodyPr>
            <a:normAutofit/>
          </a:bodyPr>
          <a:lstStyle/>
          <a:p>
            <a:r>
              <a:rPr lang="en-US" sz="2800" dirty="0" smtClean="0"/>
              <a:t>Acts 562 and 859 of 2017</a:t>
            </a:r>
            <a:endParaRPr lang="en-US" sz="2800" dirty="0"/>
          </a:p>
        </p:txBody>
      </p:sp>
      <p:sp>
        <p:nvSpPr>
          <p:cNvPr id="2" name="Rectangle 1"/>
          <p:cNvSpPr/>
          <p:nvPr/>
        </p:nvSpPr>
        <p:spPr>
          <a:xfrm>
            <a:off x="1079889" y="1399953"/>
            <a:ext cx="9743398" cy="1938992"/>
          </a:xfrm>
          <a:prstGeom prst="rect">
            <a:avLst/>
          </a:prstGeom>
        </p:spPr>
        <p:txBody>
          <a:bodyPr wrap="square">
            <a:spAutoFit/>
          </a:bodyPr>
          <a:lstStyle/>
          <a:p>
            <a:endParaRPr lang="en-US" sz="2400" dirty="0" smtClean="0"/>
          </a:p>
          <a:p>
            <a:endParaRPr lang="en-US" sz="2400" dirty="0"/>
          </a:p>
          <a:p>
            <a:r>
              <a:rPr lang="en-US" sz="2400" dirty="0" smtClean="0"/>
              <a:t>SYSTEM POLICY:  Reaffirmed the policy disallowing concealed handguns on campus each year.  Still in effect until September 1, 2017.  </a:t>
            </a:r>
          </a:p>
          <a:p>
            <a:endParaRPr lang="en-US" sz="2400" dirty="0" smtClean="0"/>
          </a:p>
        </p:txBody>
      </p:sp>
    </p:spTree>
    <p:extLst>
      <p:ext uri="{BB962C8B-B14F-4D97-AF65-F5344CB8AC3E}">
        <p14:creationId xmlns:p14="http://schemas.microsoft.com/office/powerpoint/2010/main" val="78991287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Dates </a:t>
            </a:r>
            <a:endParaRPr lang="en-US" dirty="0"/>
          </a:p>
        </p:txBody>
      </p:sp>
      <p:sp>
        <p:nvSpPr>
          <p:cNvPr id="3" name="Content Placeholder 2"/>
          <p:cNvSpPr>
            <a:spLocks noGrp="1"/>
          </p:cNvSpPr>
          <p:nvPr>
            <p:ph idx="1"/>
          </p:nvPr>
        </p:nvSpPr>
        <p:spPr>
          <a:xfrm>
            <a:off x="913795" y="1961049"/>
            <a:ext cx="10353762" cy="2896701"/>
          </a:xfrm>
        </p:spPr>
        <p:txBody>
          <a:bodyPr>
            <a:normAutofit/>
          </a:bodyPr>
          <a:lstStyle/>
          <a:p>
            <a:pPr marL="36900" indent="0">
              <a:buNone/>
            </a:pPr>
            <a:r>
              <a:rPr lang="en-US" sz="2400" b="1" dirty="0">
                <a:effectLst/>
              </a:rPr>
              <a:t>When does the </a:t>
            </a:r>
            <a:r>
              <a:rPr lang="en-US" sz="2400" b="1" dirty="0" smtClean="0">
                <a:effectLst/>
              </a:rPr>
              <a:t>Arkansas law </a:t>
            </a:r>
            <a:r>
              <a:rPr lang="en-US" sz="2400" b="1" dirty="0">
                <a:effectLst/>
              </a:rPr>
              <a:t>allowing concealed carry on campus take effect?</a:t>
            </a:r>
            <a:endParaRPr lang="en-US" sz="2400" dirty="0">
              <a:effectLst/>
            </a:endParaRPr>
          </a:p>
          <a:p>
            <a:r>
              <a:rPr lang="en-US" sz="2400" dirty="0">
                <a:effectLst/>
              </a:rPr>
              <a:t>The law is effective September 1, 2017, but Arkansas State Police officials estimate it will be after January 2018 until instructors are qualified to teach the required enhanced training.  </a:t>
            </a:r>
            <a:endParaRPr lang="en-US" sz="2400" dirty="0" smtClean="0">
              <a:effectLst/>
            </a:endParaRPr>
          </a:p>
          <a:p>
            <a:r>
              <a:rPr lang="en-US" sz="2400" dirty="0" smtClean="0">
                <a:effectLst/>
              </a:rPr>
              <a:t>It </a:t>
            </a:r>
            <a:r>
              <a:rPr lang="en-US" sz="2400" dirty="0">
                <a:effectLst/>
              </a:rPr>
              <a:t>will be 2018 before the first enhanced concealed carry </a:t>
            </a:r>
            <a:r>
              <a:rPr lang="en-US" sz="2400" dirty="0" smtClean="0">
                <a:effectLst/>
              </a:rPr>
              <a:t>license </a:t>
            </a:r>
            <a:r>
              <a:rPr lang="en-US" sz="2400" dirty="0">
                <a:effectLst/>
              </a:rPr>
              <a:t>is issued.</a:t>
            </a:r>
          </a:p>
          <a:p>
            <a:pPr marL="36900" indent="0">
              <a:buNone/>
            </a:pPr>
            <a:endParaRPr lang="en-US" sz="2400" dirty="0"/>
          </a:p>
        </p:txBody>
      </p:sp>
    </p:spTree>
    <p:extLst>
      <p:ext uri="{BB962C8B-B14F-4D97-AF65-F5344CB8AC3E}">
        <p14:creationId xmlns:p14="http://schemas.microsoft.com/office/powerpoint/2010/main" val="97553373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Concealed Carry on Campus</a:t>
            </a:r>
            <a:endParaRPr lang="en-US" dirty="0"/>
          </a:p>
        </p:txBody>
      </p:sp>
      <p:sp>
        <p:nvSpPr>
          <p:cNvPr id="3" name="Content Placeholder 2"/>
          <p:cNvSpPr>
            <a:spLocks noGrp="1"/>
          </p:cNvSpPr>
          <p:nvPr>
            <p:ph idx="1"/>
          </p:nvPr>
        </p:nvSpPr>
        <p:spPr>
          <a:xfrm>
            <a:off x="913795" y="1874520"/>
            <a:ext cx="10353762" cy="3916680"/>
          </a:xfrm>
        </p:spPr>
        <p:txBody>
          <a:bodyPr>
            <a:normAutofit/>
          </a:bodyPr>
          <a:lstStyle/>
          <a:p>
            <a:pPr marL="36900" indent="0">
              <a:buNone/>
            </a:pPr>
            <a:r>
              <a:rPr lang="en-US" sz="2400" b="1" dirty="0">
                <a:effectLst/>
              </a:rPr>
              <a:t>Who is eligible to carry a concealed handgun on campus?</a:t>
            </a:r>
            <a:endParaRPr lang="en-US" sz="2400" dirty="0">
              <a:effectLst/>
            </a:endParaRPr>
          </a:p>
          <a:p>
            <a:pPr fontAlgn="base"/>
            <a:r>
              <a:rPr lang="en-US" sz="2400" dirty="0">
                <a:effectLst/>
              </a:rPr>
              <a:t>A person in possession of a concealed carry license with the enhanced training endorsement.  </a:t>
            </a:r>
            <a:endParaRPr lang="en-US" sz="2400" dirty="0" smtClean="0">
              <a:effectLst/>
            </a:endParaRPr>
          </a:p>
          <a:p>
            <a:pPr fontAlgn="base"/>
            <a:r>
              <a:rPr lang="en-US" sz="2400" dirty="0" smtClean="0">
                <a:effectLst/>
              </a:rPr>
              <a:t>After </a:t>
            </a:r>
            <a:r>
              <a:rPr lang="en-US" sz="2400" dirty="0">
                <a:effectLst/>
              </a:rPr>
              <a:t>completing the Arkansas State Police-approved enhanced training of up to eight (8) hours and receiving an endorsement, a concealed carry licensee may possess a concealed handgun in the buildings and on the grounds of a public university, public college, or community college.  </a:t>
            </a:r>
          </a:p>
        </p:txBody>
      </p:sp>
    </p:spTree>
    <p:extLst>
      <p:ext uri="{BB962C8B-B14F-4D97-AF65-F5344CB8AC3E}">
        <p14:creationId xmlns:p14="http://schemas.microsoft.com/office/powerpoint/2010/main" val="266206938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Handguns </a:t>
            </a:r>
            <a:r>
              <a:rPr lang="en-US" dirty="0"/>
              <a:t>on Campus</a:t>
            </a:r>
          </a:p>
        </p:txBody>
      </p:sp>
      <p:sp>
        <p:nvSpPr>
          <p:cNvPr id="3" name="Content Placeholder 2"/>
          <p:cNvSpPr>
            <a:spLocks noGrp="1"/>
          </p:cNvSpPr>
          <p:nvPr>
            <p:ph idx="1"/>
          </p:nvPr>
        </p:nvSpPr>
        <p:spPr/>
        <p:txBody>
          <a:bodyPr/>
          <a:lstStyle/>
          <a:p>
            <a:r>
              <a:rPr lang="en-US" b="1" dirty="0">
                <a:effectLst/>
              </a:rPr>
              <a:t>Will I encounter certain employees that </a:t>
            </a:r>
            <a:r>
              <a:rPr lang="en-US" b="1" u="sng" dirty="0">
                <a:effectLst/>
              </a:rPr>
              <a:t>openly</a:t>
            </a:r>
            <a:r>
              <a:rPr lang="en-US" b="1" dirty="0">
                <a:effectLst/>
              </a:rPr>
              <a:t> carry a handgun?</a:t>
            </a:r>
            <a:endParaRPr lang="en-US" dirty="0">
              <a:effectLst/>
            </a:endParaRPr>
          </a:p>
          <a:p>
            <a:pPr marL="36900" indent="0">
              <a:buNone/>
            </a:pPr>
            <a:r>
              <a:rPr lang="en-US" dirty="0">
                <a:effectLst/>
              </a:rPr>
              <a:t>Yes.  </a:t>
            </a:r>
            <a:endParaRPr lang="en-US" dirty="0" smtClean="0">
              <a:effectLst/>
            </a:endParaRPr>
          </a:p>
          <a:p>
            <a:pPr marL="36900" indent="0">
              <a:buNone/>
            </a:pPr>
            <a:r>
              <a:rPr lang="en-US" dirty="0" smtClean="0">
                <a:effectLst/>
              </a:rPr>
              <a:t>University </a:t>
            </a:r>
            <a:r>
              <a:rPr lang="en-US" dirty="0">
                <a:effectLst/>
              </a:rPr>
              <a:t>Police, Campus Police, and Public Safety officers may openly carry their service weapon</a:t>
            </a:r>
            <a:r>
              <a:rPr lang="en-US" dirty="0" smtClean="0">
                <a:effectLst/>
              </a:rPr>
              <a:t>.</a:t>
            </a:r>
          </a:p>
          <a:p>
            <a:pPr marL="36900" indent="0">
              <a:buNone/>
            </a:pPr>
            <a:endParaRPr lang="en-US" dirty="0">
              <a:effectLst/>
            </a:endParaRPr>
          </a:p>
          <a:p>
            <a:r>
              <a:rPr lang="en-US" b="1" dirty="0">
                <a:effectLst/>
              </a:rPr>
              <a:t>Is open carry otherwise allowed on campus?</a:t>
            </a:r>
            <a:endParaRPr lang="en-US" dirty="0">
              <a:effectLst/>
            </a:endParaRPr>
          </a:p>
          <a:p>
            <a:pPr marL="36900" indent="0">
              <a:buNone/>
            </a:pPr>
            <a:r>
              <a:rPr lang="en-US" dirty="0">
                <a:effectLst/>
              </a:rPr>
              <a:t>No. </a:t>
            </a:r>
            <a:endParaRPr lang="en-US" dirty="0" smtClean="0">
              <a:effectLst/>
            </a:endParaRPr>
          </a:p>
          <a:p>
            <a:pPr marL="36900" indent="0">
              <a:buNone/>
            </a:pPr>
            <a:r>
              <a:rPr lang="en-US" dirty="0" smtClean="0">
                <a:effectLst/>
              </a:rPr>
              <a:t>Anyone </a:t>
            </a:r>
            <a:r>
              <a:rPr lang="en-US" dirty="0">
                <a:effectLst/>
              </a:rPr>
              <a:t>who sees an openly carried handgun on campus should call 911.</a:t>
            </a:r>
          </a:p>
          <a:p>
            <a:endParaRPr lang="en-US" dirty="0"/>
          </a:p>
        </p:txBody>
      </p:sp>
    </p:spTree>
    <p:extLst>
      <p:ext uri="{BB962C8B-B14F-4D97-AF65-F5344CB8AC3E}">
        <p14:creationId xmlns:p14="http://schemas.microsoft.com/office/powerpoint/2010/main" val="205511225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and Staff</a:t>
            </a:r>
            <a:endParaRPr lang="en-US" dirty="0"/>
          </a:p>
        </p:txBody>
      </p:sp>
      <p:sp>
        <p:nvSpPr>
          <p:cNvPr id="3" name="Content Placeholder 2"/>
          <p:cNvSpPr>
            <a:spLocks noGrp="1"/>
          </p:cNvSpPr>
          <p:nvPr>
            <p:ph idx="1"/>
          </p:nvPr>
        </p:nvSpPr>
        <p:spPr>
          <a:xfrm>
            <a:off x="913795" y="1732449"/>
            <a:ext cx="10353762" cy="4396502"/>
          </a:xfrm>
        </p:spPr>
        <p:txBody>
          <a:bodyPr>
            <a:normAutofit fontScale="77500" lnSpcReduction="20000"/>
          </a:bodyPr>
          <a:lstStyle/>
          <a:p>
            <a:pPr marL="36900" indent="0" fontAlgn="base">
              <a:buNone/>
            </a:pPr>
            <a:r>
              <a:rPr lang="en-US" sz="2300" b="1" dirty="0">
                <a:effectLst/>
              </a:rPr>
              <a:t>Are faculty and staff allowed to carry a concealed handgun on campus?</a:t>
            </a:r>
            <a:endParaRPr lang="en-US" sz="2300" dirty="0">
              <a:effectLst/>
            </a:endParaRPr>
          </a:p>
          <a:p>
            <a:pPr fontAlgn="base"/>
            <a:r>
              <a:rPr lang="en-US" sz="2300" dirty="0">
                <a:effectLst/>
              </a:rPr>
              <a:t> </a:t>
            </a:r>
            <a:r>
              <a:rPr lang="en-US" sz="2300" dirty="0" smtClean="0">
                <a:effectLst/>
              </a:rPr>
              <a:t>Yes</a:t>
            </a:r>
            <a:r>
              <a:rPr lang="en-US" sz="2300" dirty="0">
                <a:effectLst/>
              </a:rPr>
              <a:t>, </a:t>
            </a:r>
            <a:r>
              <a:rPr lang="en-US" sz="2300" dirty="0" smtClean="0">
                <a:effectLst/>
              </a:rPr>
              <a:t>only if all of the </a:t>
            </a:r>
            <a:r>
              <a:rPr lang="en-US" sz="2300" dirty="0">
                <a:effectLst/>
              </a:rPr>
              <a:t>enhanced concealed carry licensure requirements are met.</a:t>
            </a:r>
          </a:p>
          <a:p>
            <a:pPr marL="36900" indent="0" fontAlgn="base">
              <a:buNone/>
            </a:pPr>
            <a:r>
              <a:rPr lang="en-US" sz="2300" b="1" dirty="0" smtClean="0">
                <a:effectLst/>
              </a:rPr>
              <a:t>What </a:t>
            </a:r>
            <a:r>
              <a:rPr lang="en-US" sz="2300" b="1" dirty="0">
                <a:effectLst/>
              </a:rPr>
              <a:t>are limitations for faculty and staff who are licensees carrying a concealed handgun on campus?</a:t>
            </a:r>
            <a:endParaRPr lang="en-US" sz="2300" dirty="0">
              <a:effectLst/>
            </a:endParaRPr>
          </a:p>
          <a:p>
            <a:pPr fontAlgn="base"/>
            <a:r>
              <a:rPr lang="en-US" sz="2300" dirty="0" smtClean="0">
                <a:effectLst/>
              </a:rPr>
              <a:t>Unless </a:t>
            </a:r>
            <a:r>
              <a:rPr lang="en-US" sz="2300" dirty="0">
                <a:effectLst/>
              </a:rPr>
              <a:t>possessing or carrying a handgun is a requirement of an employee’s job, (such as a law enforcement officer), possessing or carrying a handgun is a personal choice of the licensee and not a requirement of the employing university or college.  </a:t>
            </a:r>
            <a:endParaRPr lang="en-US" sz="2300" dirty="0" smtClean="0">
              <a:effectLst/>
            </a:endParaRPr>
          </a:p>
          <a:p>
            <a:pPr fontAlgn="base"/>
            <a:r>
              <a:rPr lang="en-US" sz="2300" dirty="0" smtClean="0">
                <a:effectLst/>
              </a:rPr>
              <a:t>A </a:t>
            </a:r>
            <a:r>
              <a:rPr lang="en-US" sz="2300" dirty="0">
                <a:effectLst/>
              </a:rPr>
              <a:t>licensee who possesses a concealed handgun in the buildings and on the grounds of the campus at which the licensee is employed is not:</a:t>
            </a:r>
          </a:p>
          <a:p>
            <a:pPr lvl="1" fontAlgn="base"/>
            <a:r>
              <a:rPr lang="en-US" sz="2100" dirty="0" smtClean="0">
                <a:effectLst/>
              </a:rPr>
              <a:t>Acting </a:t>
            </a:r>
            <a:r>
              <a:rPr lang="en-US" sz="2100" dirty="0">
                <a:effectLst/>
              </a:rPr>
              <a:t>in the course of or scope of their employment when carrying or using the handgun.</a:t>
            </a:r>
          </a:p>
          <a:p>
            <a:pPr lvl="1" fontAlgn="base"/>
            <a:r>
              <a:rPr lang="en-US" sz="2100" dirty="0">
                <a:effectLst/>
              </a:rPr>
              <a:t>Entitled to workers’ compensation benefits for injuries arising from his or her own negligent acts in possessing or using a concealed handgun.</a:t>
            </a:r>
          </a:p>
          <a:p>
            <a:pPr lvl="1" fontAlgn="base"/>
            <a:r>
              <a:rPr lang="en-US" sz="2100" dirty="0">
                <a:effectLst/>
              </a:rPr>
              <a:t>Immune from personal liability with respect to possession or use of a concealed handgun.</a:t>
            </a:r>
          </a:p>
          <a:p>
            <a:pPr lvl="1" fontAlgn="base"/>
            <a:r>
              <a:rPr lang="en-US" sz="2100" dirty="0">
                <a:effectLst/>
              </a:rPr>
              <a:t>Permitted to carry a concealed handgun openly or in any other manner in which the concealed handgun is visible to ordinary observation.</a:t>
            </a:r>
          </a:p>
          <a:p>
            <a:pPr fontAlgn="base"/>
            <a:endParaRPr lang="en-US" dirty="0">
              <a:effectLst/>
            </a:endParaRPr>
          </a:p>
          <a:p>
            <a:endParaRPr lang="en-US" dirty="0"/>
          </a:p>
        </p:txBody>
      </p:sp>
    </p:spTree>
    <p:extLst>
      <p:ext uri="{BB962C8B-B14F-4D97-AF65-F5344CB8AC3E}">
        <p14:creationId xmlns:p14="http://schemas.microsoft.com/office/powerpoint/2010/main" val="65448917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normAutofit/>
          </a:bodyPr>
          <a:lstStyle/>
          <a:p>
            <a:pPr marL="36900" indent="0" fontAlgn="base">
              <a:buNone/>
            </a:pPr>
            <a:r>
              <a:rPr lang="en-US" b="1" dirty="0">
                <a:effectLst/>
              </a:rPr>
              <a:t>Where may a person authorized to carry on campus store a handgun?</a:t>
            </a:r>
            <a:endParaRPr lang="en-US" dirty="0">
              <a:effectLst/>
            </a:endParaRPr>
          </a:p>
          <a:p>
            <a:pPr marL="36900" indent="0" fontAlgn="base">
              <a:buNone/>
            </a:pPr>
            <a:r>
              <a:rPr lang="en-US" dirty="0" smtClean="0">
                <a:effectLst/>
              </a:rPr>
              <a:t>Properly </a:t>
            </a:r>
            <a:r>
              <a:rPr lang="en-US" dirty="0">
                <a:effectLst/>
              </a:rPr>
              <a:t>licensed individuals who decide to carry a concealed handgun must plan appropriately for its legal storage.  </a:t>
            </a:r>
            <a:endParaRPr lang="en-US" dirty="0" smtClean="0">
              <a:effectLst/>
            </a:endParaRPr>
          </a:p>
          <a:p>
            <a:pPr fontAlgn="base"/>
            <a:r>
              <a:rPr lang="en-US" dirty="0" smtClean="0">
                <a:effectLst/>
              </a:rPr>
              <a:t>A </a:t>
            </a:r>
            <a:r>
              <a:rPr lang="en-US" dirty="0">
                <a:effectLst/>
              </a:rPr>
              <a:t>licensee may store a handgun in </a:t>
            </a:r>
            <a:r>
              <a:rPr lang="en-US" dirty="0" smtClean="0">
                <a:effectLst/>
              </a:rPr>
              <a:t>his or her own locked </a:t>
            </a:r>
            <a:r>
              <a:rPr lang="en-US" dirty="0">
                <a:effectLst/>
              </a:rPr>
              <a:t>and unattended motor vehicle in a publicly owned and maintained parking lot</a:t>
            </a:r>
            <a:r>
              <a:rPr lang="en-US" dirty="0" smtClean="0">
                <a:effectLst/>
              </a:rPr>
              <a:t>.</a:t>
            </a:r>
          </a:p>
          <a:p>
            <a:pPr fontAlgn="base"/>
            <a:r>
              <a:rPr lang="en-US" dirty="0" smtClean="0">
                <a:effectLst/>
              </a:rPr>
              <a:t>A licensee may not store a handgun in a state vehicle or ASU vehicle.  </a:t>
            </a:r>
            <a:endParaRPr lang="en-US" dirty="0">
              <a:effectLst/>
            </a:endParaRPr>
          </a:p>
          <a:p>
            <a:pPr lvl="0" fontAlgn="base"/>
            <a:r>
              <a:rPr lang="en-US" dirty="0">
                <a:effectLst/>
              </a:rPr>
              <a:t>A licensee may not store a handgun in a university or college-operated student dormitory or residence hall.  </a:t>
            </a:r>
          </a:p>
          <a:p>
            <a:pPr lvl="0" fontAlgn="base"/>
            <a:r>
              <a:rPr lang="en-US" dirty="0">
                <a:effectLst/>
              </a:rPr>
              <a:t>A licensee may not store a handgun in a locked office or desk drawer.  </a:t>
            </a:r>
            <a:r>
              <a:rPr lang="en-US" b="1" dirty="0">
                <a:effectLst/>
              </a:rPr>
              <a:t/>
            </a:r>
            <a:br>
              <a:rPr lang="en-US" b="1" dirty="0">
                <a:effectLst/>
              </a:rPr>
            </a:br>
            <a:r>
              <a:rPr lang="en-US" b="1" dirty="0">
                <a:effectLst/>
              </a:rPr>
              <a:t> </a:t>
            </a:r>
            <a:endParaRPr lang="en-US" dirty="0">
              <a:effectLst/>
            </a:endParaRPr>
          </a:p>
          <a:p>
            <a:endParaRPr lang="en-US" dirty="0"/>
          </a:p>
        </p:txBody>
      </p:sp>
    </p:spTree>
    <p:extLst>
      <p:ext uri="{BB962C8B-B14F-4D97-AF65-F5344CB8AC3E}">
        <p14:creationId xmlns:p14="http://schemas.microsoft.com/office/powerpoint/2010/main" val="323934779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Areas on Campus</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latin typeface="Arial" panose="020B0604020202020204" pitchFamily="34" charset="0"/>
                <a:ea typeface="Times New Roman" panose="02020603050405020304" pitchFamily="18" charset="0"/>
              </a:rPr>
              <a:t>Where are the areas on campus that carrying a concealed handgun is prohibited</a:t>
            </a:r>
            <a:r>
              <a:rPr lang="en-US" b="1" dirty="0" smtClean="0">
                <a:latin typeface="Arial" panose="020B0604020202020204" pitchFamily="34" charset="0"/>
                <a:ea typeface="Times New Roman" panose="02020603050405020304" pitchFamily="18" charset="0"/>
              </a:rPr>
              <a:t>?</a:t>
            </a:r>
          </a:p>
          <a:p>
            <a:pPr marL="36900" indent="0" fontAlgn="base">
              <a:buNone/>
            </a:pPr>
            <a:r>
              <a:rPr lang="en-US" dirty="0">
                <a:latin typeface="Arial" panose="020B0604020202020204" pitchFamily="34" charset="0"/>
                <a:ea typeface="Times New Roman" panose="02020603050405020304" pitchFamily="18" charset="0"/>
              </a:rPr>
              <a:t>State law exempts certain areas from concealed handgun carry including:</a:t>
            </a:r>
            <a:endParaRPr lang="en-US" dirty="0">
              <a:latin typeface="Times New Roman" panose="02020603050405020304" pitchFamily="18" charset="0"/>
              <a:ea typeface="Times New Roman" panose="02020603050405020304" pitchFamily="18" charset="0"/>
            </a:endParaRPr>
          </a:p>
          <a:p>
            <a:pPr lvl="0" indent="-342900" fontAlgn="base">
              <a:spcBef>
                <a:spcPts val="0"/>
              </a:spcBef>
              <a:spcAft>
                <a:spcPts val="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P</a:t>
            </a:r>
            <a:r>
              <a:rPr lang="en-US" dirty="0" smtClean="0">
                <a:latin typeface="Arial" panose="020B0604020202020204" pitchFamily="34" charset="0"/>
                <a:ea typeface="Times New Roman" panose="02020603050405020304" pitchFamily="18" charset="0"/>
              </a:rPr>
              <a:t>osted </a:t>
            </a:r>
            <a:r>
              <a:rPr lang="en-US" dirty="0">
                <a:latin typeface="Arial" panose="020B0604020202020204" pitchFamily="34" charset="0"/>
                <a:ea typeface="Times New Roman" panose="02020603050405020304" pitchFamily="18" charset="0"/>
              </a:rPr>
              <a:t>firearm-sensitive </a:t>
            </a:r>
            <a:r>
              <a:rPr lang="en-US" dirty="0" smtClean="0">
                <a:latin typeface="Arial" panose="020B0604020202020204" pitchFamily="34" charset="0"/>
                <a:ea typeface="Times New Roman" panose="02020603050405020304" pitchFamily="18" charset="0"/>
              </a:rPr>
              <a:t>areas, </a:t>
            </a:r>
            <a:r>
              <a:rPr lang="en-US" dirty="0">
                <a:latin typeface="Arial" panose="020B0604020202020204" pitchFamily="34" charset="0"/>
                <a:ea typeface="Times New Roman" panose="02020603050405020304" pitchFamily="18" charset="0"/>
              </a:rPr>
              <a:t>such as a collegiate athletic </a:t>
            </a:r>
            <a:r>
              <a:rPr lang="en-US" dirty="0" smtClean="0">
                <a:latin typeface="Arial" panose="020B0604020202020204" pitchFamily="34" charset="0"/>
                <a:ea typeface="Times New Roman" panose="02020603050405020304" pitchFamily="18" charset="0"/>
              </a:rPr>
              <a:t>event, </a:t>
            </a:r>
            <a:r>
              <a:rPr lang="en-US" dirty="0">
                <a:latin typeface="Arial" panose="020B0604020202020204" pitchFamily="34" charset="0"/>
                <a:ea typeface="Times New Roman" panose="02020603050405020304" pitchFamily="18" charset="0"/>
              </a:rPr>
              <a:t>that have security plans approved by the Arkansas State Police. </a:t>
            </a:r>
            <a:endParaRPr lang="en-US" dirty="0" smtClean="0">
              <a:latin typeface="Arial" panose="020B0604020202020204" pitchFamily="34" charset="0"/>
              <a:ea typeface="Times New Roman" panose="02020603050405020304" pitchFamily="18" charset="0"/>
            </a:endParaRPr>
          </a:p>
          <a:p>
            <a:pPr lvl="0" indent="-342900" fontAlgn="base">
              <a:spcBef>
                <a:spcPts val="0"/>
              </a:spcBef>
              <a:spcAft>
                <a:spcPts val="0"/>
              </a:spcAft>
              <a:buFont typeface="Symbol" panose="05050102010706020507" pitchFamily="18" charset="2"/>
              <a:buChar char=""/>
            </a:pPr>
            <a:endParaRPr lang="en-US" dirty="0" smtClean="0">
              <a:latin typeface="Arial" panose="020B0604020202020204" pitchFamily="34" charset="0"/>
              <a:ea typeface="Times New Roman" panose="02020603050405020304" pitchFamily="18" charset="0"/>
            </a:endParaRPr>
          </a:p>
          <a:p>
            <a:pPr lvl="0" indent="-342900" fontAlgn="base">
              <a:spcBef>
                <a:spcPts val="0"/>
              </a:spcBef>
              <a:spcAft>
                <a:spcPts val="0"/>
              </a:spcAft>
              <a:buFont typeface="Symbol" panose="05050102010706020507" pitchFamily="18" charset="2"/>
              <a:buChar char=""/>
            </a:pPr>
            <a:r>
              <a:rPr lang="en-US" dirty="0" smtClean="0">
                <a:effectLst/>
                <a:latin typeface="Arial" panose="020B0604020202020204" pitchFamily="34" charset="0"/>
                <a:ea typeface="Times New Roman" panose="02020603050405020304" pitchFamily="18" charset="0"/>
              </a:rPr>
              <a:t>Daycare facilities.</a:t>
            </a:r>
            <a:endParaRPr lang="en-US" b="1" dirty="0" smtClean="0">
              <a:effectLst/>
              <a:latin typeface="Arial" panose="020B0604020202020204" pitchFamily="34" charset="0"/>
              <a:ea typeface="Times New Roman" panose="02020603050405020304" pitchFamily="18" charset="0"/>
            </a:endParaRPr>
          </a:p>
          <a:p>
            <a:pPr marL="0" lvl="0" indent="0" fontAlgn="base">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endParaRPr>
          </a:p>
          <a:p>
            <a:pPr lvl="0" indent="-342900" fontAlgn="base">
              <a:spcBef>
                <a:spcPts val="0"/>
              </a:spcBef>
              <a:spcAft>
                <a:spcPts val="0"/>
              </a:spcAft>
              <a:buFont typeface="Symbol" panose="05050102010706020507" pitchFamily="18" charset="2"/>
              <a:buChar char=""/>
            </a:pPr>
            <a:r>
              <a:rPr lang="en-US" dirty="0" smtClean="0">
                <a:effectLst/>
                <a:latin typeface="Arial" panose="020B0604020202020204" pitchFamily="34" charset="0"/>
                <a:ea typeface="Times New Roman" panose="02020603050405020304" pitchFamily="18" charset="0"/>
              </a:rPr>
              <a:t>Places </a:t>
            </a:r>
            <a:r>
              <a:rPr lang="en-US" dirty="0">
                <a:effectLst/>
                <a:latin typeface="Arial" panose="020B0604020202020204" pitchFamily="34" charset="0"/>
                <a:ea typeface="Times New Roman" panose="02020603050405020304" pitchFamily="18" charset="0"/>
              </a:rPr>
              <a:t>owned or operated by a private entity.  </a:t>
            </a:r>
            <a:r>
              <a:rPr lang="en-US" dirty="0">
                <a:latin typeface="Arial" panose="020B0604020202020204" pitchFamily="34" charset="0"/>
                <a:ea typeface="Times New Roman" panose="02020603050405020304" pitchFamily="18" charset="0"/>
              </a:rPr>
              <a:t>Private educational institutions, such as the New York Institute of Technology College of Osteopathic Medicine, may choose to allow or prohibit carrying concealed handguns as they see fit.  </a:t>
            </a:r>
            <a:endParaRPr lang="en-US" dirty="0">
              <a:effectLst/>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p>
        </p:txBody>
      </p:sp>
      <p:sp>
        <p:nvSpPr>
          <p:cNvPr id="4" name="Rectangle 3"/>
          <p:cNvSpPr/>
          <p:nvPr/>
        </p:nvSpPr>
        <p:spPr>
          <a:xfrm>
            <a:off x="3048000" y="-218152"/>
            <a:ext cx="6096000" cy="369332"/>
          </a:xfrm>
          <a:prstGeom prst="rect">
            <a:avLst/>
          </a:prstGeom>
        </p:spPr>
        <p:txBody>
          <a:bodyPr>
            <a:spAutoFit/>
          </a:bodyPr>
          <a:lstStyle/>
          <a:p>
            <a:pPr fontAlgn="base"/>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984900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Areas on Campus</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latin typeface="Arial" panose="020B0604020202020204" pitchFamily="34" charset="0"/>
                <a:ea typeface="Times New Roman" panose="02020603050405020304" pitchFamily="18" charset="0"/>
              </a:rPr>
              <a:t>Where are the areas on campus that carrying a concealed handgun is prohibited</a:t>
            </a:r>
            <a:r>
              <a:rPr lang="en-US" b="1" dirty="0" smtClean="0">
                <a:latin typeface="Arial" panose="020B0604020202020204" pitchFamily="34" charset="0"/>
                <a:ea typeface="Times New Roman" panose="02020603050405020304" pitchFamily="18" charset="0"/>
              </a:rPr>
              <a:t>?</a:t>
            </a:r>
          </a:p>
          <a:p>
            <a:pPr marL="36900" indent="0" fontAlgn="base">
              <a:buNone/>
            </a:pPr>
            <a:endParaRPr lang="en-US" dirty="0" smtClean="0">
              <a:latin typeface="Arial" panose="020B0604020202020204" pitchFamily="34" charset="0"/>
              <a:ea typeface="Times New Roman" panose="02020603050405020304" pitchFamily="18" charset="0"/>
            </a:endParaRPr>
          </a:p>
          <a:p>
            <a:pPr marL="36900" indent="0" fontAlgn="base">
              <a:buNone/>
            </a:pPr>
            <a:r>
              <a:rPr lang="en-US" dirty="0" smtClean="0">
                <a:latin typeface="Arial" panose="020B0604020202020204" pitchFamily="34" charset="0"/>
              </a:rPr>
              <a:t>G</a:t>
            </a:r>
            <a:r>
              <a:rPr lang="en-US" dirty="0" smtClean="0"/>
              <a:t>RIEVANCE and DISCIPLINARY hearings conducted in accordance with institutional procedures and lasting no more than nine (9) hours. </a:t>
            </a:r>
          </a:p>
          <a:p>
            <a:pPr lvl="1"/>
            <a:r>
              <a:rPr lang="en-US" dirty="0" smtClean="0"/>
              <a:t>(a) the meeting is held in a room that is no larger than necessary to complete the meeting; </a:t>
            </a:r>
          </a:p>
          <a:p>
            <a:pPr lvl="1"/>
            <a:r>
              <a:rPr lang="en-US" dirty="0"/>
              <a:t>(</a:t>
            </a:r>
            <a:r>
              <a:rPr lang="en-US" dirty="0" smtClean="0"/>
              <a:t>b) the individual is given at least 24 hours’ notice of the meeting; and </a:t>
            </a:r>
          </a:p>
          <a:p>
            <a:pPr lvl="1"/>
            <a:r>
              <a:rPr lang="en-US" dirty="0" smtClean="0"/>
              <a:t>(c) a notice is posted on the door in which the meeting is being held that possession of a handgun is prohibited.</a:t>
            </a:r>
            <a:endParaRPr lang="en-US" dirty="0"/>
          </a:p>
        </p:txBody>
      </p:sp>
      <p:sp>
        <p:nvSpPr>
          <p:cNvPr id="4" name="Rectangle 3"/>
          <p:cNvSpPr/>
          <p:nvPr/>
        </p:nvSpPr>
        <p:spPr>
          <a:xfrm>
            <a:off x="3048000" y="-218152"/>
            <a:ext cx="6096000" cy="369332"/>
          </a:xfrm>
          <a:prstGeom prst="rect">
            <a:avLst/>
          </a:prstGeom>
        </p:spPr>
        <p:txBody>
          <a:bodyPr>
            <a:spAutoFit/>
          </a:bodyPr>
          <a:lstStyle/>
          <a:p>
            <a:pPr fontAlgn="base"/>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863020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21" y="172550"/>
            <a:ext cx="10353762" cy="970450"/>
          </a:xfrm>
        </p:spPr>
        <p:txBody>
          <a:bodyPr/>
          <a:lstStyle/>
          <a:p>
            <a:r>
              <a:rPr lang="en-US" dirty="0" smtClean="0"/>
              <a:t>FAQ’s for Faculty	</a:t>
            </a:r>
            <a:endParaRPr lang="en-US" dirty="0"/>
          </a:p>
        </p:txBody>
      </p:sp>
      <p:sp>
        <p:nvSpPr>
          <p:cNvPr id="3" name="Content Placeholder 2"/>
          <p:cNvSpPr>
            <a:spLocks noGrp="1"/>
          </p:cNvSpPr>
          <p:nvPr>
            <p:ph idx="1"/>
          </p:nvPr>
        </p:nvSpPr>
        <p:spPr>
          <a:xfrm>
            <a:off x="730914" y="1477181"/>
            <a:ext cx="10847675" cy="4469992"/>
          </a:xfrm>
        </p:spPr>
        <p:txBody>
          <a:bodyPr numCol="2">
            <a:normAutofit fontScale="92500" lnSpcReduction="10000"/>
          </a:bodyPr>
          <a:lstStyle/>
          <a:p>
            <a:r>
              <a:rPr lang="en-US" dirty="0"/>
              <a:t>May I ban concealed handguns from my </a:t>
            </a:r>
            <a:r>
              <a:rPr lang="en-US" dirty="0" smtClean="0"/>
              <a:t>classroom?</a:t>
            </a:r>
          </a:p>
          <a:p>
            <a:pPr lvl="1"/>
            <a:r>
              <a:rPr lang="en-US" dirty="0" smtClean="0"/>
              <a:t>Answer: No.</a:t>
            </a:r>
          </a:p>
          <a:p>
            <a:r>
              <a:rPr lang="en-US" dirty="0" smtClean="0"/>
              <a:t>May I give a student who lawfully possesses a concealed handgun on campus a lower grade because I object to handguns?</a:t>
            </a:r>
          </a:p>
          <a:p>
            <a:pPr lvl="1"/>
            <a:r>
              <a:rPr lang="en-US" dirty="0" smtClean="0"/>
              <a:t>Answer: No.</a:t>
            </a:r>
          </a:p>
          <a:p>
            <a:r>
              <a:rPr lang="en-US" dirty="0" smtClean="0"/>
              <a:t>May I ban concealed handguns from my office?</a:t>
            </a:r>
          </a:p>
          <a:p>
            <a:pPr lvl="1"/>
            <a:r>
              <a:rPr lang="en-US" dirty="0" smtClean="0"/>
              <a:t>Answer: No.</a:t>
            </a:r>
          </a:p>
          <a:p>
            <a:r>
              <a:rPr lang="en-US" dirty="0" smtClean="0"/>
              <a:t>Can I obtain a list of concealed handgun permit holders on campus?</a:t>
            </a:r>
          </a:p>
          <a:p>
            <a:pPr lvl="1"/>
            <a:r>
              <a:rPr lang="en-US" dirty="0" smtClean="0"/>
              <a:t>Answer: No, that list is not open for public inspection under state law. </a:t>
            </a:r>
          </a:p>
          <a:p>
            <a:r>
              <a:rPr lang="en-US" dirty="0" smtClean="0"/>
              <a:t>I teach a class that operates in a lab with materials that are combustible. May I ban concealed handguns from my lab?</a:t>
            </a:r>
          </a:p>
          <a:p>
            <a:pPr lvl="1"/>
            <a:r>
              <a:rPr lang="en-US" dirty="0" smtClean="0"/>
              <a:t>Answer: No.</a:t>
            </a:r>
          </a:p>
          <a:p>
            <a:r>
              <a:rPr lang="en-US" dirty="0" smtClean="0"/>
              <a:t>May a student display their concealed handgun on their desk or at some other location?</a:t>
            </a:r>
          </a:p>
          <a:p>
            <a:pPr lvl="1"/>
            <a:r>
              <a:rPr lang="en-US" dirty="0" smtClean="0"/>
              <a:t>Answer: No. Handguns must be concealed. </a:t>
            </a:r>
          </a:p>
          <a:p>
            <a:r>
              <a:rPr lang="en-US" dirty="0" smtClean="0"/>
              <a:t>Is carrying a concealed handgun now a part of my job?</a:t>
            </a:r>
          </a:p>
          <a:p>
            <a:pPr lvl="1"/>
            <a:r>
              <a:rPr lang="en-US" dirty="0" smtClean="0"/>
              <a:t>Answer: No</a:t>
            </a:r>
          </a:p>
          <a:p>
            <a:pPr marL="36900" indent="0">
              <a:buNone/>
            </a:pPr>
            <a:endParaRPr lang="en-US" dirty="0" smtClean="0"/>
          </a:p>
          <a:p>
            <a:endParaRPr lang="en-US" dirty="0" smtClean="0"/>
          </a:p>
        </p:txBody>
      </p:sp>
      <p:sp>
        <p:nvSpPr>
          <p:cNvPr id="5" name="TextBox 4"/>
          <p:cNvSpPr txBox="1"/>
          <p:nvPr/>
        </p:nvSpPr>
        <p:spPr>
          <a:xfrm>
            <a:off x="2125980" y="5143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3477741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45" y="1295400"/>
            <a:ext cx="10353762" cy="970450"/>
          </a:xfrm>
        </p:spPr>
        <p:txBody>
          <a:bodyPr>
            <a:normAutofit fontScale="90000"/>
          </a:bodyPr>
          <a:lstStyle/>
          <a:p>
            <a:r>
              <a:rPr lang="en-US" dirty="0" smtClean="0"/>
              <a:t>SUMMARY		</a:t>
            </a:r>
            <a:br>
              <a:rPr lang="en-US" dirty="0" smtClean="0"/>
            </a:br>
            <a:endParaRPr lang="en-US" dirty="0"/>
          </a:p>
        </p:txBody>
      </p:sp>
      <p:sp>
        <p:nvSpPr>
          <p:cNvPr id="3" name="Content Placeholder 2"/>
          <p:cNvSpPr>
            <a:spLocks noGrp="1"/>
          </p:cNvSpPr>
          <p:nvPr>
            <p:ph idx="1"/>
          </p:nvPr>
        </p:nvSpPr>
        <p:spPr>
          <a:xfrm>
            <a:off x="913795" y="2361099"/>
            <a:ext cx="10353762" cy="3091011"/>
          </a:xfrm>
        </p:spPr>
        <p:txBody>
          <a:bodyPr/>
          <a:lstStyle/>
          <a:p>
            <a:r>
              <a:rPr lang="en-US" sz="2400" dirty="0" smtClean="0"/>
              <a:t>Law Takes Effect on September 1, 2017. </a:t>
            </a:r>
          </a:p>
          <a:p>
            <a:r>
              <a:rPr lang="en-US" sz="2400" dirty="0" smtClean="0"/>
              <a:t>The enhanced training endorsement will likely not be available until 2018.</a:t>
            </a:r>
          </a:p>
          <a:p>
            <a:r>
              <a:rPr lang="en-US" sz="2400" dirty="0" smtClean="0"/>
              <a:t>Until a person who has a concealed carry license has received the enhanced training endorsement they cannot carry on a college campus.</a:t>
            </a:r>
          </a:p>
          <a:p>
            <a:pPr marL="36900" indent="0">
              <a:buNone/>
            </a:pPr>
            <a:endParaRPr lang="en-US" dirty="0"/>
          </a:p>
        </p:txBody>
      </p:sp>
    </p:spTree>
    <p:extLst>
      <p:ext uri="{BB962C8B-B14F-4D97-AF65-F5344CB8AC3E}">
        <p14:creationId xmlns:p14="http://schemas.microsoft.com/office/powerpoint/2010/main" val="255266994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95" y="2472690"/>
            <a:ext cx="10353762" cy="970450"/>
          </a:xfrm>
        </p:spPr>
        <p:txBody>
          <a:bodyPr>
            <a:noAutofit/>
          </a:bodyPr>
          <a:lstStyle/>
          <a:p>
            <a:r>
              <a:rPr lang="en-US" sz="6000" b="1" dirty="0" smtClean="0"/>
              <a:t>TITLE IX UPDATE</a:t>
            </a:r>
            <a:endParaRPr lang="en-US" sz="6000" b="1" dirty="0"/>
          </a:p>
        </p:txBody>
      </p:sp>
    </p:spTree>
    <p:extLst>
      <p:ext uri="{BB962C8B-B14F-4D97-AF65-F5344CB8AC3E}">
        <p14:creationId xmlns:p14="http://schemas.microsoft.com/office/powerpoint/2010/main" val="301424146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880621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18" y="649147"/>
            <a:ext cx="11029616" cy="1013800"/>
          </a:xfrm>
        </p:spPr>
        <p:txBody>
          <a:bodyPr>
            <a:normAutofit/>
          </a:bodyPr>
          <a:lstStyle/>
          <a:p>
            <a:pPr algn="ctr"/>
            <a:r>
              <a:rPr lang="en-US" sz="3600" b="1" dirty="0">
                <a:solidFill>
                  <a:schemeClr val="tx1"/>
                </a:solidFill>
              </a:rPr>
              <a:t>Arkansas State University's Policy</a:t>
            </a:r>
            <a:endParaRPr lang="en-US" sz="3600" b="1" dirty="0"/>
          </a:p>
        </p:txBody>
      </p:sp>
      <p:sp>
        <p:nvSpPr>
          <p:cNvPr id="3" name="Content Placeholder 2"/>
          <p:cNvSpPr>
            <a:spLocks noGrp="1"/>
          </p:cNvSpPr>
          <p:nvPr>
            <p:ph idx="1"/>
          </p:nvPr>
        </p:nvSpPr>
        <p:spPr>
          <a:xfrm>
            <a:off x="581192" y="2597426"/>
            <a:ext cx="11029615" cy="2812774"/>
          </a:xfrm>
        </p:spPr>
        <p:txBody>
          <a:bodyPr>
            <a:normAutofit/>
          </a:bodyPr>
          <a:lstStyle/>
          <a:p>
            <a:pPr marL="0" indent="0" algn="ctr">
              <a:buNone/>
            </a:pPr>
            <a:r>
              <a:rPr lang="en-US" sz="2800" dirty="0">
                <a:solidFill>
                  <a:schemeClr val="tx1"/>
                </a:solidFill>
              </a:rPr>
              <a:t>Arkansas State University is committed to providing an educational and work environment for its students, faculty, and staff that is free from </a:t>
            </a:r>
            <a:r>
              <a:rPr lang="en-US" sz="2800" dirty="0" smtClean="0">
                <a:solidFill>
                  <a:schemeClr val="tx1"/>
                </a:solidFill>
              </a:rPr>
              <a:t>sexual</a:t>
            </a:r>
            <a:r>
              <a:rPr lang="en-US" sz="2800" dirty="0">
                <a:solidFill>
                  <a:schemeClr val="tx1"/>
                </a:solidFill>
              </a:rPr>
              <a:t> discrimination including sexual harassment, sexual assault, and sexual violence. No form of sexual discrimination will be tolerated</a:t>
            </a:r>
            <a:r>
              <a:rPr lang="en-US" sz="2800" dirty="0" smtClean="0">
                <a:solidFill>
                  <a:schemeClr val="tx1"/>
                </a:solidFill>
              </a:rPr>
              <a:t>.</a:t>
            </a:r>
          </a:p>
          <a:p>
            <a:pPr marL="0" indent="0">
              <a:buNone/>
            </a:pP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95754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Arkansas State University's Policy</a:t>
            </a:r>
            <a:endParaRPr lang="en-US" dirty="0">
              <a:solidFill>
                <a:schemeClr val="tx1"/>
              </a:solidFill>
            </a:endParaRPr>
          </a:p>
        </p:txBody>
      </p:sp>
      <p:sp>
        <p:nvSpPr>
          <p:cNvPr id="3" name="Content Placeholder 2"/>
          <p:cNvSpPr>
            <a:spLocks noGrp="1"/>
          </p:cNvSpPr>
          <p:nvPr>
            <p:ph idx="1"/>
          </p:nvPr>
        </p:nvSpPr>
        <p:spPr>
          <a:xfrm>
            <a:off x="1291590" y="1954530"/>
            <a:ext cx="9376411" cy="2522120"/>
          </a:xfrm>
        </p:spPr>
        <p:txBody>
          <a:bodyPr>
            <a:noAutofit/>
          </a:bodyPr>
          <a:lstStyle/>
          <a:p>
            <a:pPr marL="0" indent="0">
              <a:buNone/>
            </a:pPr>
            <a:r>
              <a:rPr lang="en-US" sz="2400" dirty="0"/>
              <a:t>Employees with supervisory responsibilities, </a:t>
            </a:r>
            <a:r>
              <a:rPr lang="en-US" sz="2400" u="sng" dirty="0"/>
              <a:t>including deans, vice chancellors, department chairs, faculty, student conduct personnel, human resources, athletics administrators and coaches, </a:t>
            </a:r>
            <a:r>
              <a:rPr lang="en-US" sz="2400" dirty="0"/>
              <a:t>and university police personnel must report incidents of sexual discrimination either observed by them or reported to them to the Title IX Coordinator who will conduct an immediate, thorough, and objective investigation of all claims.</a:t>
            </a:r>
          </a:p>
        </p:txBody>
      </p:sp>
    </p:spTree>
    <p:extLst>
      <p:ext uri="{BB962C8B-B14F-4D97-AF65-F5344CB8AC3E}">
        <p14:creationId xmlns:p14="http://schemas.microsoft.com/office/powerpoint/2010/main" val="229146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219199"/>
          </a:xfrm>
        </p:spPr>
        <p:txBody>
          <a:bodyPr/>
          <a:lstStyle/>
          <a:p>
            <a:pPr algn="ctr"/>
            <a:r>
              <a:rPr lang="en-US" sz="2700" b="1" dirty="0"/>
              <a:t>Mandatory Reporters/Responsible Employees</a:t>
            </a:r>
            <a:endParaRPr lang="en-US" sz="2700" dirty="0"/>
          </a:p>
        </p:txBody>
      </p:sp>
      <p:sp>
        <p:nvSpPr>
          <p:cNvPr id="3" name="Content Placeholder 2"/>
          <p:cNvSpPr>
            <a:spLocks noGrp="1"/>
          </p:cNvSpPr>
          <p:nvPr>
            <p:ph idx="1"/>
          </p:nvPr>
        </p:nvSpPr>
        <p:spPr>
          <a:xfrm>
            <a:off x="1606973" y="1813561"/>
            <a:ext cx="9502988" cy="3790015"/>
          </a:xfrm>
        </p:spPr>
        <p:txBody>
          <a:bodyPr>
            <a:normAutofit fontScale="92500"/>
          </a:bodyPr>
          <a:lstStyle/>
          <a:p>
            <a:pPr marL="82296" indent="0">
              <a:buNone/>
            </a:pPr>
            <a:r>
              <a:rPr lang="en-US" sz="2100" dirty="0"/>
              <a:t>Mandatory Reporters/Responsible Employees are required to report any sexual discrimination incidents (including the identities of both the alleged victim and alleged perpetrator if known) to the campus Title IX coordinator. </a:t>
            </a:r>
          </a:p>
          <a:p>
            <a:pPr marL="82296" indent="0">
              <a:buNone/>
            </a:pPr>
            <a:endParaRPr lang="en-US" sz="2100" dirty="0"/>
          </a:p>
          <a:p>
            <a:pPr marL="82296" indent="0">
              <a:buNone/>
            </a:pPr>
            <a:r>
              <a:rPr lang="en-US" sz="2100" dirty="0"/>
              <a:t>When an alleged victim reports an incident to a Mandatory Reporter/Responsible Employee, A-State has been officially notified and is therefore obligated to promptly and equitably investigate the incident and take appropriate steps to address the situation.</a:t>
            </a:r>
          </a:p>
          <a:p>
            <a:endParaRPr lang="en-US" sz="2100" dirty="0"/>
          </a:p>
          <a:p>
            <a:pPr marL="27675" indent="0">
              <a:buNone/>
            </a:pPr>
            <a:r>
              <a:rPr lang="en-US" sz="2100" dirty="0"/>
              <a:t>Initial Request for Confidentiality?  Victim may talk with Counseling, Rape Crisis, personal therapist, medical provider, or religious leader, minister, or pastor.</a:t>
            </a:r>
          </a:p>
          <a:p>
            <a:endParaRPr lang="en-US" sz="2100" dirty="0"/>
          </a:p>
          <a:p>
            <a:pPr marL="82296" indent="0">
              <a:buNone/>
            </a:pPr>
            <a:endParaRPr lang="en-US" sz="2100" dirty="0"/>
          </a:p>
          <a:p>
            <a:pPr marL="0" indent="0">
              <a:buNone/>
            </a:pPr>
            <a:endParaRPr lang="en-US" dirty="0"/>
          </a:p>
        </p:txBody>
      </p:sp>
    </p:spTree>
    <p:extLst>
      <p:ext uri="{BB962C8B-B14F-4D97-AF65-F5344CB8AC3E}">
        <p14:creationId xmlns:p14="http://schemas.microsoft.com/office/powerpoint/2010/main" val="335273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a:t>
            </a:r>
            <a:endParaRPr lang="en-US" dirty="0"/>
          </a:p>
        </p:txBody>
      </p:sp>
      <p:sp>
        <p:nvSpPr>
          <p:cNvPr id="3" name="Content Placeholder 2"/>
          <p:cNvSpPr>
            <a:spLocks noGrp="1"/>
          </p:cNvSpPr>
          <p:nvPr>
            <p:ph idx="1"/>
          </p:nvPr>
        </p:nvSpPr>
        <p:spPr>
          <a:xfrm>
            <a:off x="2238342" y="2011680"/>
            <a:ext cx="7704667" cy="3332816"/>
          </a:xfrm>
        </p:spPr>
        <p:txBody>
          <a:bodyPr>
            <a:normAutofit/>
          </a:bodyPr>
          <a:lstStyle/>
          <a:p>
            <a:pPr marL="27675" indent="0" algn="just">
              <a:buNone/>
            </a:pPr>
            <a:r>
              <a:rPr lang="en-US" sz="2800" dirty="0"/>
              <a:t>The person on campus charged with ensuring compliance with all aspects of Title IX.  Ensures that all investigations are immediate, thorough and objective. </a:t>
            </a:r>
          </a:p>
        </p:txBody>
      </p:sp>
    </p:spTree>
    <p:extLst>
      <p:ext uri="{BB962C8B-B14F-4D97-AF65-F5344CB8AC3E}">
        <p14:creationId xmlns:p14="http://schemas.microsoft.com/office/powerpoint/2010/main" val="23604170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Coordinator and Deputies </a:t>
            </a:r>
            <a:endParaRPr lang="en-US" dirty="0"/>
          </a:p>
        </p:txBody>
      </p:sp>
      <p:sp>
        <p:nvSpPr>
          <p:cNvPr id="5" name="Content Placeholder 4"/>
          <p:cNvSpPr>
            <a:spLocks noGrp="1"/>
          </p:cNvSpPr>
          <p:nvPr>
            <p:ph idx="1"/>
          </p:nvPr>
        </p:nvSpPr>
        <p:spPr>
          <a:xfrm>
            <a:off x="1300597" y="1808650"/>
            <a:ext cx="9966960" cy="4763600"/>
          </a:xfrm>
        </p:spPr>
        <p:txBody>
          <a:bodyPr>
            <a:noAutofit/>
          </a:bodyPr>
          <a:lstStyle/>
          <a:p>
            <a:pPr marL="27675" indent="0">
              <a:buNone/>
            </a:pPr>
            <a:r>
              <a:rPr lang="en-US" sz="2400" b="1" dirty="0" smtClean="0"/>
              <a:t>Chocoletta </a:t>
            </a:r>
            <a:r>
              <a:rPr lang="en-US" sz="2400" b="1" dirty="0"/>
              <a:t>A. Simpson, </a:t>
            </a:r>
            <a:r>
              <a:rPr lang="en-US" sz="2400" dirty="0"/>
              <a:t>Affirmative Action/Title IX Coordinator</a:t>
            </a:r>
          </a:p>
          <a:p>
            <a:pPr marL="27675" indent="0">
              <a:buNone/>
            </a:pPr>
            <a:r>
              <a:rPr lang="en-US" sz="2400" dirty="0"/>
              <a:t>Phone: 870-972-2015 | Fax: (870) 972-3337 	Email: </a:t>
            </a:r>
            <a:r>
              <a:rPr lang="en-US" sz="2400" u="sng" dirty="0">
                <a:hlinkClick r:id="rId2"/>
              </a:rPr>
              <a:t>csimpson@astate.edu</a:t>
            </a:r>
            <a:r>
              <a:rPr lang="en-US" sz="2400" dirty="0"/>
              <a:t> </a:t>
            </a:r>
          </a:p>
          <a:p>
            <a:r>
              <a:rPr lang="en-US" sz="2400" b="1" dirty="0"/>
              <a:t>Katrina Watson, </a:t>
            </a:r>
            <a:r>
              <a:rPr lang="en-US" sz="2400" dirty="0"/>
              <a:t>Employee Services Coordinator</a:t>
            </a:r>
          </a:p>
          <a:p>
            <a:pPr marL="27675" indent="0">
              <a:buNone/>
            </a:pPr>
            <a:r>
              <a:rPr lang="en-US" sz="2400" dirty="0"/>
              <a:t>Phone: (870) 972-3454 Ext. 3761 	Email: </a:t>
            </a:r>
            <a:r>
              <a:rPr lang="en-US" sz="2400" u="sng" dirty="0">
                <a:hlinkClick r:id="rId3"/>
              </a:rPr>
              <a:t>klcooper@astate.edu</a:t>
            </a:r>
            <a:r>
              <a:rPr lang="en-US" sz="2400" dirty="0"/>
              <a:t> </a:t>
            </a:r>
          </a:p>
          <a:p>
            <a:r>
              <a:rPr lang="en-US" sz="2400" b="1" dirty="0"/>
              <a:t>Amy Holt, </a:t>
            </a:r>
            <a:r>
              <a:rPr lang="en-US" sz="2400" dirty="0"/>
              <a:t>Associate Director of Athletics/Senior Woman Administrator</a:t>
            </a:r>
          </a:p>
          <a:p>
            <a:pPr marL="27675" indent="0">
              <a:buNone/>
            </a:pPr>
            <a:r>
              <a:rPr lang="en-US" sz="2400" dirty="0"/>
              <a:t>Phone: (870) 680-4163 Ext. 4161  	Email: </a:t>
            </a:r>
            <a:r>
              <a:rPr lang="en-US" sz="2400" u="sng" dirty="0">
                <a:hlinkClick r:id="rId4"/>
              </a:rPr>
              <a:t>aholt@astate.edu</a:t>
            </a:r>
            <a:endParaRPr lang="en-US" sz="2400" dirty="0"/>
          </a:p>
          <a:p>
            <a:r>
              <a:rPr lang="en-US" sz="2400" b="1" dirty="0"/>
              <a:t>Stephanie Lott, Director of </a:t>
            </a:r>
            <a:r>
              <a:rPr lang="en-US" sz="2400" dirty="0"/>
              <a:t>Student Conduct</a:t>
            </a:r>
          </a:p>
          <a:p>
            <a:pPr marL="27675" indent="0">
              <a:buNone/>
            </a:pPr>
            <a:r>
              <a:rPr lang="en-US" sz="2400" dirty="0"/>
              <a:t>Phone: (870) 972-2034 Ext. 2833  	Email: </a:t>
            </a:r>
            <a:r>
              <a:rPr lang="en-US" sz="2400" u="sng" dirty="0">
                <a:hlinkClick r:id="rId5"/>
              </a:rPr>
              <a:t>slott@astate.edu</a:t>
            </a:r>
            <a:endParaRPr lang="en-US" sz="2400" dirty="0"/>
          </a:p>
          <a:p>
            <a:pPr marL="27675" indent="0">
              <a:buNone/>
            </a:pPr>
            <a:endParaRPr lang="en-US" sz="1800" dirty="0"/>
          </a:p>
          <a:p>
            <a:endParaRPr lang="en-US" sz="1800" dirty="0"/>
          </a:p>
        </p:txBody>
      </p:sp>
    </p:spTree>
    <p:extLst>
      <p:ext uri="{BB962C8B-B14F-4D97-AF65-F5344CB8AC3E}">
        <p14:creationId xmlns:p14="http://schemas.microsoft.com/office/powerpoint/2010/main" val="317983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94648"/>
            <a:ext cx="9346653" cy="1053152"/>
          </a:xfrm>
        </p:spPr>
        <p:txBody>
          <a:bodyPr>
            <a:normAutofit fontScale="90000"/>
          </a:bodyPr>
          <a:lstStyle/>
          <a:p>
            <a:r>
              <a:rPr lang="en-US" dirty="0" smtClean="0"/>
              <a:t>Report via Web:</a:t>
            </a:r>
            <a:r>
              <a:rPr lang="en-US" dirty="0"/>
              <a:t/>
            </a:r>
            <a:br>
              <a:rPr lang="en-US" dirty="0"/>
            </a:br>
            <a:r>
              <a:rPr lang="en-US" sz="3100" dirty="0">
                <a:solidFill>
                  <a:srgbClr val="FF0000"/>
                </a:solidFill>
              </a:rPr>
              <a:t>https://www.astate.edu/a/affirmative-action/</a:t>
            </a:r>
          </a:p>
        </p:txBody>
      </p:sp>
      <p:pic>
        <p:nvPicPr>
          <p:cNvPr id="6" name="Picture 5"/>
          <p:cNvPicPr/>
          <p:nvPr/>
        </p:nvPicPr>
        <p:blipFill rotWithShape="1">
          <a:blip r:embed="rId2"/>
          <a:srcRect l="64853" t="9471" r="6266"/>
          <a:stretch/>
        </p:blipFill>
        <p:spPr bwMode="auto">
          <a:xfrm>
            <a:off x="4221706" y="1469572"/>
            <a:ext cx="3811314" cy="3754723"/>
          </a:xfrm>
          <a:prstGeom prst="rect">
            <a:avLst/>
          </a:prstGeom>
          <a:ln>
            <a:noFill/>
          </a:ln>
          <a:extLst>
            <a:ext uri="{53640926-AAD7-44D8-BBD7-CCE9431645EC}">
              <a14:shadowObscured xmlns:a14="http://schemas.microsoft.com/office/drawing/2010/main"/>
            </a:ext>
          </a:extLst>
        </p:spPr>
      </p:pic>
      <p:sp>
        <p:nvSpPr>
          <p:cNvPr id="5" name="Oval 4"/>
          <p:cNvSpPr/>
          <p:nvPr/>
        </p:nvSpPr>
        <p:spPr>
          <a:xfrm>
            <a:off x="6705601" y="3096250"/>
            <a:ext cx="1274503" cy="942351"/>
          </a:xfrm>
          <a:prstGeom prst="ellipse">
            <a:avLst/>
          </a:prstGeom>
          <a:noFill/>
          <a:ln w="12700" cap="flat" cmpd="sng" algn="ctr">
            <a:solidFill>
              <a:srgbClr val="FF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Title 1"/>
          <p:cNvSpPr txBox="1">
            <a:spLocks/>
          </p:cNvSpPr>
          <p:nvPr/>
        </p:nvSpPr>
        <p:spPr>
          <a:xfrm>
            <a:off x="2050663" y="5511956"/>
            <a:ext cx="8153400" cy="85864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cap="none" dirty="0">
                <a:solidFill>
                  <a:schemeClr val="tx1"/>
                </a:solidFill>
              </a:rPr>
              <a:t>Or via Email: </a:t>
            </a:r>
            <a:r>
              <a:rPr lang="en-US" sz="3600" cap="none" dirty="0">
                <a:solidFill>
                  <a:srgbClr val="FF0000"/>
                </a:solidFill>
              </a:rPr>
              <a:t>OAA@astate.edu</a:t>
            </a:r>
          </a:p>
          <a:p>
            <a:pPr algn="ctr"/>
            <a:endParaRPr lang="en-US" sz="3000" cap="none" dirty="0">
              <a:solidFill>
                <a:schemeClr val="tx1"/>
              </a:solidFill>
            </a:endParaRPr>
          </a:p>
        </p:txBody>
      </p:sp>
    </p:spTree>
    <p:extLst>
      <p:ext uri="{BB962C8B-B14F-4D97-AF65-F5344CB8AC3E}">
        <p14:creationId xmlns:p14="http://schemas.microsoft.com/office/powerpoint/2010/main" val="387242576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95" y="2472690"/>
            <a:ext cx="10353762" cy="970450"/>
          </a:xfrm>
        </p:spPr>
        <p:txBody>
          <a:bodyPr>
            <a:noAutofit/>
          </a:bodyPr>
          <a:lstStyle/>
          <a:p>
            <a:r>
              <a:rPr lang="en-US" sz="5400" b="1" dirty="0" smtClean="0"/>
              <a:t>CONCEALED CARRY </a:t>
            </a:r>
            <a:r>
              <a:rPr lang="en-US" sz="5400" b="1" dirty="0" smtClean="0"/>
              <a:t>ON CAMPUS</a:t>
            </a:r>
            <a:endParaRPr lang="en-US" sz="5400" b="1" dirty="0"/>
          </a:p>
        </p:txBody>
      </p:sp>
    </p:spTree>
    <p:extLst>
      <p:ext uri="{BB962C8B-B14F-4D97-AF65-F5344CB8AC3E}">
        <p14:creationId xmlns:p14="http://schemas.microsoft.com/office/powerpoint/2010/main" val="100869254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Universe 57">
      <a:majorFont>
        <a:latin typeface="Univers 57 Condensed"/>
        <a:ea typeface=""/>
        <a:cs typeface=""/>
      </a:majorFont>
      <a:minorFont>
        <a:latin typeface="Univers 57 Condensed"/>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TotalTime>
  <Words>1224</Words>
  <Application>Microsoft Office PowerPoint</Application>
  <PresentationFormat>Widescreen</PresentationFormat>
  <Paragraphs>111</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Symbol</vt:lpstr>
      <vt:lpstr>Times New Roman</vt:lpstr>
      <vt:lpstr>Trebuchet MS</vt:lpstr>
      <vt:lpstr>Univers 57 Condensed</vt:lpstr>
      <vt:lpstr>Wingdings 2</vt:lpstr>
      <vt:lpstr>Slate</vt:lpstr>
      <vt:lpstr>PowerPoint Presentation</vt:lpstr>
      <vt:lpstr>TITLE IX UPDATE</vt:lpstr>
      <vt:lpstr>Arkansas State University's Policy</vt:lpstr>
      <vt:lpstr>Arkansas State University's Policy</vt:lpstr>
      <vt:lpstr>Mandatory Reporters/Responsible Employees</vt:lpstr>
      <vt:lpstr>Title IX Coordinator</vt:lpstr>
      <vt:lpstr>Title IX Coordinator and Deputies </vt:lpstr>
      <vt:lpstr>Report via Web: https://www.astate.edu/a/affirmative-action/</vt:lpstr>
      <vt:lpstr>CONCEALED CARRY ON CAMPUS</vt:lpstr>
      <vt:lpstr>Concealed Carry on Campus</vt:lpstr>
      <vt:lpstr>Effective Dates </vt:lpstr>
      <vt:lpstr>Concealed Carry on Campus</vt:lpstr>
      <vt:lpstr>Handguns on Campus</vt:lpstr>
      <vt:lpstr>Faculty and Staff</vt:lpstr>
      <vt:lpstr>Storage</vt:lpstr>
      <vt:lpstr>Prohibited Areas on Campus</vt:lpstr>
      <vt:lpstr>Prohibited Areas on Campus</vt:lpstr>
      <vt:lpstr>FAQ’s for Faculty </vt:lpstr>
      <vt:lpstr>SUMMARY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Clark</dc:creator>
  <cp:lastModifiedBy>Wendy Clark</cp:lastModifiedBy>
  <cp:revision>128</cp:revision>
  <cp:lastPrinted>2017-08-03T19:29:06Z</cp:lastPrinted>
  <dcterms:created xsi:type="dcterms:W3CDTF">2016-09-29T20:20:36Z</dcterms:created>
  <dcterms:modified xsi:type="dcterms:W3CDTF">2017-08-14T16:17:00Z</dcterms:modified>
</cp:coreProperties>
</file>